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15" r:id="rId1"/>
    <p:sldMasterId id="2147483716" r:id="rId2"/>
    <p:sldMasterId id="2147483717" r:id="rId3"/>
    <p:sldMasterId id="2147483718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9144000" cy="5143500" type="screen16x9"/>
  <p:notesSz cx="6858000" cy="9144000"/>
  <p:embeddedFontLst>
    <p:embeddedFont>
      <p:font typeface="Permanent Marker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Trebuchet MS" panose="020B0603020202020204" pitchFamily="34" charset="0"/>
      <p:regular r:id="rId26"/>
      <p:bold r:id="rId27"/>
      <p:italic r:id="rId28"/>
      <p:boldItalic r:id="rId29"/>
    </p:embeddedFont>
    <p:embeddedFont>
      <p:font typeface="Montserrat" panose="020B0604020202020204" charset="0"/>
      <p:regular r:id="rId30"/>
      <p:bold r:id="rId31"/>
      <p:italic r:id="rId32"/>
      <p:boldItalic r:id="rId33"/>
    </p:embeddedFont>
    <p:embeddedFont>
      <p:font typeface="Roboto" panose="020B0604020202020204" charset="0"/>
      <p:regular r:id="rId34"/>
      <p:bold r:id="rId35"/>
      <p:italic r:id="rId36"/>
      <p:boldItalic r:id="rId37"/>
    </p:embeddedFont>
  </p:embeddedFontLst>
  <p:custDataLst>
    <p:tags r:id="rId3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68712F-935F-407E-BDEA-1D9A17264A09}">
  <a:tblStyle styleId="{8D68712F-935F-407E-BDEA-1D9A17264A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AC84392-BAD2-49AB-B860-ADA93AD3C0C1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8EB"/>
          </a:solidFill>
        </a:fill>
      </a:tcStyle>
    </a:wholeTbl>
    <a:band1H>
      <a:tcTxStyle/>
      <a:tcStyle>
        <a:tcBdr/>
        <a:fill>
          <a:solidFill>
            <a:srgbClr val="CACFD4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FD4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39491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ada.ca/en/revenue-agency/corporate/contact-information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c-proto.github.io/cra-contactus/scenarioA/revenue-agency/corporate/contact-us.html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e2f8e223a_2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e2f8e223a_28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46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938cfaa5d_13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938cfaa5d_13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order plays a role here - T7 was last, T1 was first...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4449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52477322e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g552477322e_2_13:notes"/>
          <p:cNvSpPr txBox="1">
            <a:spLocks noGrp="1"/>
          </p:cNvSpPr>
          <p:nvPr>
            <p:ph type="body" idx="1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g552477322e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25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1280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4f0f08ae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4f0f08ae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https://www.canada.ca/en/revenue-agency/corporate/contact-information.html</a:t>
            </a:r>
            <a:r>
              <a:rPr lang="en"/>
              <a:t> and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https://gc-proto.github.io/cra-contactus/scenarioA/revenue-agency/corporate/contact-us.html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272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4f0f08ae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4f0f08ae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560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4f459b5c2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4f459b5c2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people in heatmap: 11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The target for this task was the direct deposit link highlighted in green, which only 1 person found in the baseline study, but 9 found in the new design. 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342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4fe5f068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4fe5f068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855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f0f08a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f0f08a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851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f47aba0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f47aba0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1432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f47aba03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4f47aba03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Baseline testing done by NeoInsite spring 2018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0742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ebbd5ecc6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ebbd5ecc6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113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4ebbd5ecc6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4ebbd5ecc6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768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32e52e77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32e52e77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 1 first for every participant, then pseudo-random order with form tasks spread out among phone tasks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4247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508544c5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508544c5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829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508544c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508544c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584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/>
          <p:nvPr/>
        </p:nvSpPr>
        <p:spPr>
          <a:xfrm>
            <a:off x="0" y="0"/>
            <a:ext cx="9144000" cy="276900"/>
          </a:xfrm>
          <a:prstGeom prst="rect">
            <a:avLst/>
          </a:prstGeom>
          <a:solidFill>
            <a:srgbClr val="99001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>
  <p:cSld name="1_Text Slid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/>
          <p:nvPr/>
        </p:nvSpPr>
        <p:spPr>
          <a:xfrm>
            <a:off x="513023" y="2172358"/>
            <a:ext cx="31359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Date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8"/>
          <p:cNvSpPr txBox="1">
            <a:spLocks noGrp="1"/>
          </p:cNvSpPr>
          <p:nvPr>
            <p:ph type="title"/>
          </p:nvPr>
        </p:nvSpPr>
        <p:spPr>
          <a:xfrm>
            <a:off x="440328" y="305227"/>
            <a:ext cx="82431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Trebuchet MS"/>
              <a:buNone/>
              <a:defRPr sz="28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body" idx="1"/>
          </p:nvPr>
        </p:nvSpPr>
        <p:spPr>
          <a:xfrm>
            <a:off x="440328" y="918416"/>
            <a:ext cx="8243100" cy="3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6969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96969"/>
              </a:buClr>
              <a:buSzPts val="1100"/>
              <a:buFont typeface="Arial"/>
              <a:buChar char="•"/>
              <a:defRPr sz="1800" b="0" i="0" u="none" strike="noStrike" cap="none">
                <a:solidFill>
                  <a:srgbClr val="6969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96969"/>
              </a:buClr>
              <a:buSzPts val="1000"/>
              <a:buFont typeface="Arial"/>
              <a:buChar char="•"/>
              <a:defRPr sz="1600" b="0" i="0" u="none" strike="noStrike" cap="none">
                <a:solidFill>
                  <a:srgbClr val="6969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30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96969"/>
              </a:buClr>
              <a:buSzPts val="700"/>
              <a:buFont typeface="Arial"/>
              <a:buChar char="•"/>
              <a:defRPr sz="1200" b="0" i="0" u="none" strike="noStrike" cap="none">
                <a:solidFill>
                  <a:srgbClr val="6969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30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96969"/>
              </a:buClr>
              <a:buSzPts val="700"/>
              <a:buFont typeface="Arial"/>
              <a:buChar char="•"/>
              <a:defRPr sz="1100" b="0" i="0" u="none" strike="noStrike" cap="none">
                <a:solidFill>
                  <a:srgbClr val="6969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1" name="Google Shape;121;p3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4" name="Google Shape;134;p32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32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3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43" name="Google Shape;143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52" name="Google Shape;152;p3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Google Shape;155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59" name="Google Shape;159;p3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3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Google Shape;161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66" name="Google Shape;166;p37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72" name="Google Shape;172;p38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asic Page With header Bar">
  <p:cSld name="5_Basic Page With header Ba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39"/>
          <p:cNvSpPr txBox="1">
            <a:spLocks noGrp="1"/>
          </p:cNvSpPr>
          <p:nvPr>
            <p:ph type="body" idx="1"/>
          </p:nvPr>
        </p:nvSpPr>
        <p:spPr>
          <a:xfrm>
            <a:off x="759199" y="103547"/>
            <a:ext cx="54330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39"/>
          <p:cNvSpPr txBox="1">
            <a:spLocks noGrp="1"/>
          </p:cNvSpPr>
          <p:nvPr>
            <p:ph type="body" idx="2"/>
          </p:nvPr>
        </p:nvSpPr>
        <p:spPr>
          <a:xfrm>
            <a:off x="786210" y="843558"/>
            <a:ext cx="7571700" cy="3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4D71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4D7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4D7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4D7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4D7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4D7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4D7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4D7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4D7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4D7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Page With header Bar">
  <p:cSld name="Basic Page With header Ba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40"/>
          <p:cNvSpPr txBox="1">
            <a:spLocks noGrp="1"/>
          </p:cNvSpPr>
          <p:nvPr>
            <p:ph type="body" idx="1"/>
          </p:nvPr>
        </p:nvSpPr>
        <p:spPr>
          <a:xfrm>
            <a:off x="759199" y="103547"/>
            <a:ext cx="54330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40"/>
          <p:cNvSpPr txBox="1">
            <a:spLocks noGrp="1"/>
          </p:cNvSpPr>
          <p:nvPr>
            <p:ph type="body" idx="2"/>
          </p:nvPr>
        </p:nvSpPr>
        <p:spPr>
          <a:xfrm>
            <a:off x="786210" y="843558"/>
            <a:ext cx="7571700" cy="3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4D71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4D7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4D7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4D7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4D7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4D7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4D7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4D7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4D7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4D7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asic Page With header Bar">
  <p:cSld name="1_Basic Page With header Ba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41"/>
          <p:cNvSpPr txBox="1">
            <a:spLocks noGrp="1"/>
          </p:cNvSpPr>
          <p:nvPr>
            <p:ph type="body" idx="1"/>
          </p:nvPr>
        </p:nvSpPr>
        <p:spPr>
          <a:xfrm>
            <a:off x="759199" y="184556"/>
            <a:ext cx="82368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Google Shape;187;p41"/>
          <p:cNvSpPr txBox="1">
            <a:spLocks noGrp="1"/>
          </p:cNvSpPr>
          <p:nvPr>
            <p:ph type="body" idx="2"/>
          </p:nvPr>
        </p:nvSpPr>
        <p:spPr>
          <a:xfrm>
            <a:off x="759199" y="763667"/>
            <a:ext cx="8236800" cy="3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4" name="Google Shape;194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5" name="Google Shape;195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8" name="Google Shape;19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6" name="Google Shape;206;p4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7" name="Google Shape;207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3" name="Google Shape;213;p4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4" name="Google Shape;21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7" name="Google Shape;217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1" name="Google Shape;221;p5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2" name="Google Shape;222;p5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3" name="Google Shape;22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26" name="Google Shape;226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9" name="Google Shape;229;p5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0" name="Google Shape;230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lus TPI Score">
  <p:cSld name="Title plus TPI Score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4"/>
          <p:cNvSpPr/>
          <p:nvPr/>
        </p:nvSpPr>
        <p:spPr>
          <a:xfrm>
            <a:off x="8651081" y="4883944"/>
            <a:ext cx="3192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54"/>
          <p:cNvSpPr txBox="1">
            <a:spLocks noGrp="1"/>
          </p:cNvSpPr>
          <p:nvPr>
            <p:ph type="title"/>
          </p:nvPr>
        </p:nvSpPr>
        <p:spPr>
          <a:xfrm>
            <a:off x="433389" y="148799"/>
            <a:ext cx="52911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hl"/>
          <p:cNvSpPr txBox="1"/>
          <p:nvPr userDrawn="1"/>
        </p:nvSpPr>
        <p:spPr>
          <a:xfrm>
            <a:off x="0" y="0"/>
            <a:ext cx="9144000" cy="30777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CA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hl"/>
          <p:cNvSpPr txBox="1"/>
          <p:nvPr userDrawn="1"/>
        </p:nvSpPr>
        <p:spPr>
          <a:xfrm>
            <a:off x="0" y="0"/>
            <a:ext cx="9144000" cy="30777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CA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hl"/>
          <p:cNvSpPr txBox="1"/>
          <p:nvPr userDrawn="1"/>
        </p:nvSpPr>
        <p:spPr>
          <a:xfrm>
            <a:off x="0" y="0"/>
            <a:ext cx="9144000" cy="30777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CA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hl"/>
          <p:cNvSpPr txBox="1"/>
          <p:nvPr userDrawn="1"/>
        </p:nvSpPr>
        <p:spPr>
          <a:xfrm>
            <a:off x="0" y="0"/>
            <a:ext cx="9144000" cy="30777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CA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cEiqqaDRQ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1.jpg"/><Relationship Id="rId4" Type="http://schemas.openxmlformats.org/officeDocument/2006/relationships/hyperlink" Target="http://www.youtube.com/watch?v=1cEiqqaDRQ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c-proto.github.io/cra-contactus/ut-en-validation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6" Type="http://schemas.openxmlformats.org/officeDocument/2006/relationships/hyperlink" Target="https://docs.google.com/presentation/d/1L35_gfjVgmrJKCk0yWmiNjPvFxGHLtsQ6LMbmnPZn3s/edit?usp=sharing" TargetMode="External"/><Relationship Id="rId5" Type="http://schemas.openxmlformats.org/officeDocument/2006/relationships/hyperlink" Target="https://docs.google.com/presentation/d/1O2kHNM2Yio6fsZm1Pi7Ns4d3WJTMV3VdfZ3zavqCnBM/edit?usp=sharing" TargetMode="External"/><Relationship Id="rId4" Type="http://schemas.openxmlformats.org/officeDocument/2006/relationships/hyperlink" Target="https://gc-proto.github.io/cra-contactus/ut-en-prototype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c-proto.github.io/cra-contactus/ut-en.html" TargetMode="External"/><Relationship Id="rId5" Type="http://schemas.openxmlformats.org/officeDocument/2006/relationships/hyperlink" Target="https://ca.surveygizmo.com/s3/50044465/CRVA" TargetMode="External"/><Relationship Id="rId4" Type="http://schemas.openxmlformats.org/officeDocument/2006/relationships/hyperlink" Target="https://ca.surveygizmo.com/s3/50041739/CR-Optimiz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4D71"/>
                </a:solidFill>
                <a:latin typeface="Calibri"/>
                <a:ea typeface="Calibri"/>
                <a:cs typeface="Calibri"/>
                <a:sym typeface="Calibri"/>
              </a:rPr>
              <a:t>Improving CRA Contact Us 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7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A Collaborative Optimization Project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800"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800"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Results and recommendations comparing baseline and validation task performance by Canadian small business owner participants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800"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March 2019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p74"/>
          <p:cNvPicPr preferRelativeResize="0"/>
          <p:nvPr/>
        </p:nvPicPr>
        <p:blipFill rotWithShape="1">
          <a:blip r:embed="rId3">
            <a:alphaModFix/>
          </a:blip>
          <a:srcRect l="386" r="386"/>
          <a:stretch/>
        </p:blipFill>
        <p:spPr>
          <a:xfrm>
            <a:off x="0" y="259900"/>
            <a:ext cx="9143999" cy="94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6100"/>
            <a:ext cx="4838774" cy="47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83"/>
          <p:cNvSpPr txBox="1">
            <a:spLocks noGrp="1"/>
          </p:cNvSpPr>
          <p:nvPr>
            <p:ph type="title"/>
          </p:nvPr>
        </p:nvSpPr>
        <p:spPr>
          <a:xfrm>
            <a:off x="311700" y="144025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All tasks by success rate - new tasks to test new ideas</a:t>
            </a:r>
            <a:endParaRPr sz="2400"/>
          </a:p>
        </p:txBody>
      </p:sp>
      <p:sp>
        <p:nvSpPr>
          <p:cNvPr id="460" name="Google Shape;460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461" name="Google Shape;461;p83"/>
          <p:cNvCxnSpPr>
            <a:stCxn id="462" idx="1"/>
          </p:cNvCxnSpPr>
          <p:nvPr/>
        </p:nvCxnSpPr>
        <p:spPr>
          <a:xfrm flipH="1">
            <a:off x="4685450" y="2987375"/>
            <a:ext cx="840300" cy="736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2" name="Google Shape;462;p83"/>
          <p:cNvSpPr txBox="1"/>
          <p:nvPr/>
        </p:nvSpPr>
        <p:spPr>
          <a:xfrm>
            <a:off x="5525750" y="2805275"/>
            <a:ext cx="33441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3/7 found this address in baseline - much improved in prototype especially with Find a mailing address button</a:t>
            </a:r>
            <a:endParaRPr/>
          </a:p>
        </p:txBody>
      </p:sp>
      <p:cxnSp>
        <p:nvCxnSpPr>
          <p:cNvPr id="463" name="Google Shape;463;p83"/>
          <p:cNvCxnSpPr>
            <a:stCxn id="464" idx="1"/>
          </p:cNvCxnSpPr>
          <p:nvPr/>
        </p:nvCxnSpPr>
        <p:spPr>
          <a:xfrm flipH="1">
            <a:off x="4594100" y="3882150"/>
            <a:ext cx="903900" cy="1161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4" name="Google Shape;464;p83"/>
          <p:cNvSpPr txBox="1"/>
          <p:nvPr/>
        </p:nvSpPr>
        <p:spPr>
          <a:xfrm>
            <a:off x="5498000" y="3620250"/>
            <a:ext cx="34953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 test of whether people notice &amp; use new Before-you-call checklist </a:t>
            </a:r>
            <a:endParaRPr/>
          </a:p>
        </p:txBody>
      </p:sp>
      <p:cxnSp>
        <p:nvCxnSpPr>
          <p:cNvPr id="465" name="Google Shape;465;p83"/>
          <p:cNvCxnSpPr/>
          <p:nvPr/>
        </p:nvCxnSpPr>
        <p:spPr>
          <a:xfrm rot="10800000">
            <a:off x="4657650" y="4214675"/>
            <a:ext cx="935700" cy="267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6" name="Google Shape;466;p83"/>
          <p:cNvSpPr txBox="1"/>
          <p:nvPr/>
        </p:nvSpPr>
        <p:spPr>
          <a:xfrm>
            <a:off x="5525750" y="4144050"/>
            <a:ext cx="3439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if new approach works as well for less-used phone lines - improved over time </a:t>
            </a:r>
            <a:endParaRPr/>
          </a:p>
        </p:txBody>
      </p:sp>
      <p:cxnSp>
        <p:nvCxnSpPr>
          <p:cNvPr id="467" name="Google Shape;467;p83"/>
          <p:cNvCxnSpPr/>
          <p:nvPr/>
        </p:nvCxnSpPr>
        <p:spPr>
          <a:xfrm flipH="1">
            <a:off x="4699000" y="1082850"/>
            <a:ext cx="802800" cy="255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8" name="Google Shape;468;p83"/>
          <p:cNvSpPr txBox="1"/>
          <p:nvPr/>
        </p:nvSpPr>
        <p:spPr>
          <a:xfrm>
            <a:off x="5498000" y="871713"/>
            <a:ext cx="33441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 test of new address finder for form with no address on it</a:t>
            </a:r>
            <a:endParaRPr/>
          </a:p>
        </p:txBody>
      </p:sp>
      <p:sp>
        <p:nvSpPr>
          <p:cNvPr id="469" name="Google Shape;469;p83"/>
          <p:cNvSpPr txBox="1"/>
          <p:nvPr/>
        </p:nvSpPr>
        <p:spPr>
          <a:xfrm>
            <a:off x="869950" y="1149025"/>
            <a:ext cx="2466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*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470" name="Google Shape;470;p83"/>
          <p:cNvSpPr txBox="1"/>
          <p:nvPr/>
        </p:nvSpPr>
        <p:spPr>
          <a:xfrm>
            <a:off x="869950" y="3534425"/>
            <a:ext cx="2466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*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471" name="Google Shape;471;p83"/>
          <p:cNvSpPr txBox="1"/>
          <p:nvPr/>
        </p:nvSpPr>
        <p:spPr>
          <a:xfrm>
            <a:off x="623350" y="3806400"/>
            <a:ext cx="2466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*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472" name="Google Shape;472;p83"/>
          <p:cNvSpPr txBox="1"/>
          <p:nvPr/>
        </p:nvSpPr>
        <p:spPr>
          <a:xfrm>
            <a:off x="410525" y="4046900"/>
            <a:ext cx="2466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*</a:t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4"/>
          <p:cNvSpPr txBox="1">
            <a:spLocks noGrp="1"/>
          </p:cNvSpPr>
          <p:nvPr>
            <p:ph type="title"/>
          </p:nvPr>
        </p:nvSpPr>
        <p:spPr>
          <a:xfrm>
            <a:off x="628650" y="-2415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" sz="2700" b="1"/>
              <a:t>Takeaways for producing a big impact on success</a:t>
            </a:r>
            <a:endParaRPr sz="27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84"/>
          <p:cNvSpPr txBox="1"/>
          <p:nvPr/>
        </p:nvSpPr>
        <p:spPr>
          <a:xfrm>
            <a:off x="391350" y="1369500"/>
            <a:ext cx="3780900" cy="60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Design for top contact tasks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Top call drivers get custom contact pages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p84"/>
          <p:cNvSpPr txBox="1"/>
          <p:nvPr/>
        </p:nvSpPr>
        <p:spPr>
          <a:xfrm>
            <a:off x="5396450" y="1369500"/>
            <a:ext cx="3696300" cy="53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Help people choose correctly from many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Clickable choices simplify &amp; help narrow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84"/>
          <p:cNvSpPr txBox="1"/>
          <p:nvPr/>
        </p:nvSpPr>
        <p:spPr>
          <a:xfrm>
            <a:off x="0" y="2304150"/>
            <a:ext cx="3780900" cy="60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Group for search &amp; preparedness 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Show hours and checklists </a:t>
            </a:r>
            <a:r>
              <a:rPr lang="en" u="sng"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numbers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84"/>
          <p:cNvSpPr txBox="1"/>
          <p:nvPr/>
        </p:nvSpPr>
        <p:spPr>
          <a:xfrm>
            <a:off x="5897675" y="2304150"/>
            <a:ext cx="3294300" cy="53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Reduce calls - show online first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Consistent design pattern for contacts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84"/>
          <p:cNvSpPr txBox="1"/>
          <p:nvPr/>
        </p:nvSpPr>
        <p:spPr>
          <a:xfrm>
            <a:off x="391350" y="3490525"/>
            <a:ext cx="3673800" cy="53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Answers not information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Wizard to find addresses &amp; phone numbers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84"/>
          <p:cNvSpPr txBox="1"/>
          <p:nvPr/>
        </p:nvSpPr>
        <p:spPr>
          <a:xfrm>
            <a:off x="5396450" y="3490525"/>
            <a:ext cx="3567000" cy="53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Place address box at the bottom of forms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If more than 2 potential addresses (e.g by region), place the link at the bottom of the form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84"/>
          <p:cNvSpPr/>
          <p:nvPr/>
        </p:nvSpPr>
        <p:spPr>
          <a:xfrm>
            <a:off x="3490225" y="1525350"/>
            <a:ext cx="2290500" cy="2340900"/>
          </a:xfrm>
          <a:prstGeom prst="diamond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40% 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85%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8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87" name="Google Shape;487;p84"/>
          <p:cNvSpPr txBox="1"/>
          <p:nvPr/>
        </p:nvSpPr>
        <p:spPr>
          <a:xfrm>
            <a:off x="391350" y="4522450"/>
            <a:ext cx="34902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overview video: </a:t>
            </a: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https://youtu.be/1cEiqqaDRQ8</a:t>
            </a:r>
            <a:endParaRPr/>
          </a:p>
        </p:txBody>
      </p:sp>
      <p:pic>
        <p:nvPicPr>
          <p:cNvPr id="488" name="Google Shape;488;p84" title="CRA Contact Us Optimization Research Validation Highlights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9850" y="4025725"/>
            <a:ext cx="1396600" cy="10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94" name="Google Shape;494;p85"/>
          <p:cNvPicPr preferRelativeResize="0"/>
          <p:nvPr/>
        </p:nvPicPr>
        <p:blipFill rotWithShape="1">
          <a:blip r:embed="rId3">
            <a:alphaModFix/>
          </a:blip>
          <a:srcRect l="4045" t="1747" r="5243" b="50506"/>
          <a:stretch/>
        </p:blipFill>
        <p:spPr>
          <a:xfrm>
            <a:off x="5425500" y="195050"/>
            <a:ext cx="3277927" cy="475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95" name="Google Shape;495;p85"/>
          <p:cNvPicPr preferRelativeResize="0"/>
          <p:nvPr/>
        </p:nvPicPr>
        <p:blipFill rotWithShape="1">
          <a:blip r:embed="rId4">
            <a:alphaModFix/>
          </a:blip>
          <a:srcRect l="3999" t="5947" r="3842" b="53705"/>
          <a:stretch/>
        </p:blipFill>
        <p:spPr>
          <a:xfrm>
            <a:off x="229600" y="551675"/>
            <a:ext cx="2961824" cy="45132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6" name="Google Shape;496;p85"/>
          <p:cNvSpPr txBox="1"/>
          <p:nvPr/>
        </p:nvSpPr>
        <p:spPr>
          <a:xfrm>
            <a:off x="3269400" y="474280"/>
            <a:ext cx="23496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Super task - My Account gets 40% of clicks 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97" name="Google Shape;497;p85"/>
          <p:cNvSpPr txBox="1"/>
          <p:nvPr/>
        </p:nvSpPr>
        <p:spPr>
          <a:xfrm>
            <a:off x="3285300" y="1454542"/>
            <a:ext cx="21402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Many didn’t scroll - saw Latest news - buries task content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498" name="Google Shape;498;p85"/>
          <p:cNvSpPr txBox="1"/>
          <p:nvPr/>
        </p:nvSpPr>
        <p:spPr>
          <a:xfrm>
            <a:off x="3346057" y="2621950"/>
            <a:ext cx="20961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People saw Top tasks first and used services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99" name="Google Shape;499;p85"/>
          <p:cNvSpPr/>
          <p:nvPr/>
        </p:nvSpPr>
        <p:spPr>
          <a:xfrm>
            <a:off x="2993124" y="2213675"/>
            <a:ext cx="1052051" cy="311655"/>
          </a:xfrm>
          <a:custGeom>
            <a:avLst/>
            <a:gdLst/>
            <a:ahLst/>
            <a:cxnLst/>
            <a:rect l="l" t="t" r="r" b="b"/>
            <a:pathLst>
              <a:path w="33771" h="15770" extrusionOk="0">
                <a:moveTo>
                  <a:pt x="33771" y="0"/>
                </a:moveTo>
                <a:cubicBezTo>
                  <a:pt x="33771" y="6921"/>
                  <a:pt x="26293" y="13830"/>
                  <a:pt x="19483" y="15067"/>
                </a:cubicBezTo>
                <a:cubicBezTo>
                  <a:pt x="13091" y="16228"/>
                  <a:pt x="6497" y="15587"/>
                  <a:pt x="0" y="15587"/>
                </a:cubicBez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00" name="Google Shape;500;p85"/>
          <p:cNvSpPr txBox="1"/>
          <p:nvPr/>
        </p:nvSpPr>
        <p:spPr>
          <a:xfrm>
            <a:off x="3190500" y="3402550"/>
            <a:ext cx="23298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In baseline, many used footer instead of enquiries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501" name="Google Shape;501;p85"/>
          <p:cNvSpPr/>
          <p:nvPr/>
        </p:nvSpPr>
        <p:spPr>
          <a:xfrm>
            <a:off x="4302025" y="1053952"/>
            <a:ext cx="1253525" cy="226310"/>
          </a:xfrm>
          <a:custGeom>
            <a:avLst/>
            <a:gdLst/>
            <a:ahLst/>
            <a:cxnLst/>
            <a:rect l="l" t="t" r="r" b="b"/>
            <a:pathLst>
              <a:path w="50141" h="19662" extrusionOk="0">
                <a:moveTo>
                  <a:pt x="0" y="0"/>
                </a:moveTo>
                <a:cubicBezTo>
                  <a:pt x="0" y="17772"/>
                  <a:pt x="32897" y="22428"/>
                  <a:pt x="50141" y="18126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02" name="Google Shape;502;p85"/>
          <p:cNvSpPr txBox="1"/>
          <p:nvPr/>
        </p:nvSpPr>
        <p:spPr>
          <a:xfrm>
            <a:off x="161700" y="115775"/>
            <a:ext cx="86580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6699"/>
                </a:solidFill>
              </a:rPr>
              <a:t>Start with the institutional profile </a:t>
            </a:r>
            <a:endParaRPr sz="1500" b="1">
              <a:solidFill>
                <a:srgbClr val="3D85C6"/>
              </a:solidFill>
            </a:endParaRPr>
          </a:p>
        </p:txBody>
      </p:sp>
      <p:sp>
        <p:nvSpPr>
          <p:cNvPr id="503" name="Google Shape;503;p85"/>
          <p:cNvSpPr/>
          <p:nvPr/>
        </p:nvSpPr>
        <p:spPr>
          <a:xfrm>
            <a:off x="2802125" y="3787295"/>
            <a:ext cx="389303" cy="638404"/>
          </a:xfrm>
          <a:custGeom>
            <a:avLst/>
            <a:gdLst/>
            <a:ahLst/>
            <a:cxnLst/>
            <a:rect l="l" t="t" r="r" b="b"/>
            <a:pathLst>
              <a:path w="17483" h="15155" extrusionOk="0">
                <a:moveTo>
                  <a:pt x="17483" y="170"/>
                </a:moveTo>
                <a:cubicBezTo>
                  <a:pt x="13072" y="-383"/>
                  <a:pt x="7827" y="772"/>
                  <a:pt x="4683" y="3916"/>
                </a:cubicBezTo>
                <a:cubicBezTo>
                  <a:pt x="1813" y="6786"/>
                  <a:pt x="2254" y="11780"/>
                  <a:pt x="0" y="15155"/>
                </a:cubicBez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04" name="Google Shape;504;p85"/>
          <p:cNvSpPr/>
          <p:nvPr/>
        </p:nvSpPr>
        <p:spPr>
          <a:xfrm>
            <a:off x="4745575" y="2400619"/>
            <a:ext cx="757100" cy="300175"/>
          </a:xfrm>
          <a:custGeom>
            <a:avLst/>
            <a:gdLst/>
            <a:ahLst/>
            <a:cxnLst/>
            <a:rect l="l" t="t" r="r" b="b"/>
            <a:pathLst>
              <a:path w="30284" h="12007" extrusionOk="0">
                <a:moveTo>
                  <a:pt x="0" y="12007"/>
                </a:moveTo>
                <a:cubicBezTo>
                  <a:pt x="3035" y="5937"/>
                  <a:pt x="9813" y="987"/>
                  <a:pt x="16547" y="143"/>
                </a:cubicBezTo>
                <a:cubicBezTo>
                  <a:pt x="21120" y="-430"/>
                  <a:pt x="25676" y="1704"/>
                  <a:pt x="30284" y="1704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05" name="Google Shape;505;p85"/>
          <p:cNvSpPr txBox="1"/>
          <p:nvPr/>
        </p:nvSpPr>
        <p:spPr>
          <a:xfrm>
            <a:off x="3342618" y="4097913"/>
            <a:ext cx="18096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People found Contact us easily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506" name="Google Shape;506;p85"/>
          <p:cNvSpPr/>
          <p:nvPr/>
        </p:nvSpPr>
        <p:spPr>
          <a:xfrm>
            <a:off x="4321724" y="4648050"/>
            <a:ext cx="1103748" cy="167889"/>
          </a:xfrm>
          <a:custGeom>
            <a:avLst/>
            <a:gdLst/>
            <a:ahLst/>
            <a:cxnLst/>
            <a:rect l="l" t="t" r="r" b="b"/>
            <a:pathLst>
              <a:path w="48963" h="13708" extrusionOk="0">
                <a:moveTo>
                  <a:pt x="0" y="0"/>
                </a:moveTo>
                <a:cubicBezTo>
                  <a:pt x="9304" y="13971"/>
                  <a:pt x="32681" y="15853"/>
                  <a:pt x="48963" y="11770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sp>
    </p:spTree>
    <p:extLst>
      <p:ext uri="{BB962C8B-B14F-4D97-AF65-F5344CB8AC3E}">
        <p14:creationId xmlns:p14="http://schemas.microsoft.com/office/powerpoint/2010/main" val="202397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552" y="396475"/>
            <a:ext cx="3647240" cy="42487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2" name="Google Shape;512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513" name="Google Shape;513;p86"/>
          <p:cNvPicPr preferRelativeResize="0"/>
          <p:nvPr/>
        </p:nvPicPr>
        <p:blipFill rotWithShape="1">
          <a:blip r:embed="rId4">
            <a:alphaModFix/>
          </a:blip>
          <a:srcRect l="3122" t="7049" r="3094" b="44098"/>
          <a:stretch/>
        </p:blipFill>
        <p:spPr>
          <a:xfrm>
            <a:off x="241375" y="559500"/>
            <a:ext cx="2942523" cy="42487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4" name="Google Shape;514;p86"/>
          <p:cNvSpPr txBox="1"/>
          <p:nvPr/>
        </p:nvSpPr>
        <p:spPr>
          <a:xfrm>
            <a:off x="161700" y="115775"/>
            <a:ext cx="86580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6699"/>
                </a:solidFill>
              </a:rPr>
              <a:t>Improving by focusing on top contact tasks</a:t>
            </a:r>
            <a:endParaRPr sz="1500" b="1">
              <a:solidFill>
                <a:srgbClr val="3D85C6"/>
              </a:solidFill>
            </a:endParaRPr>
          </a:p>
        </p:txBody>
      </p:sp>
      <p:sp>
        <p:nvSpPr>
          <p:cNvPr id="515" name="Google Shape;515;p86"/>
          <p:cNvSpPr txBox="1"/>
          <p:nvPr/>
        </p:nvSpPr>
        <p:spPr>
          <a:xfrm>
            <a:off x="3236850" y="1187028"/>
            <a:ext cx="20880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People used top contact links, the stripes help provide grouping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516" name="Google Shape;516;p86"/>
          <p:cNvSpPr txBox="1"/>
          <p:nvPr/>
        </p:nvSpPr>
        <p:spPr>
          <a:xfrm>
            <a:off x="3184800" y="396467"/>
            <a:ext cx="21402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“Invisible boxes” push down task content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517" name="Google Shape;517;p86"/>
          <p:cNvSpPr/>
          <p:nvPr/>
        </p:nvSpPr>
        <p:spPr>
          <a:xfrm>
            <a:off x="2901150" y="915600"/>
            <a:ext cx="1052051" cy="196179"/>
          </a:xfrm>
          <a:custGeom>
            <a:avLst/>
            <a:gdLst/>
            <a:ahLst/>
            <a:cxnLst/>
            <a:rect l="l" t="t" r="r" b="b"/>
            <a:pathLst>
              <a:path w="33771" h="15770" extrusionOk="0">
                <a:moveTo>
                  <a:pt x="33771" y="0"/>
                </a:moveTo>
                <a:cubicBezTo>
                  <a:pt x="33771" y="6921"/>
                  <a:pt x="26293" y="13830"/>
                  <a:pt x="19483" y="15067"/>
                </a:cubicBezTo>
                <a:cubicBezTo>
                  <a:pt x="13091" y="16228"/>
                  <a:pt x="6497" y="15587"/>
                  <a:pt x="0" y="15587"/>
                </a:cubicBez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18" name="Google Shape;518;p86"/>
          <p:cNvSpPr txBox="1"/>
          <p:nvPr/>
        </p:nvSpPr>
        <p:spPr>
          <a:xfrm>
            <a:off x="3230020" y="2068138"/>
            <a:ext cx="22344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Account boxes are large but rarely used (5% of clicks on page)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519" name="Google Shape;519;p86"/>
          <p:cNvSpPr txBox="1"/>
          <p:nvPr/>
        </p:nvSpPr>
        <p:spPr>
          <a:xfrm>
            <a:off x="3250725" y="3994000"/>
            <a:ext cx="21930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People rarely used or found these links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520" name="Google Shape;520;p86"/>
          <p:cNvSpPr/>
          <p:nvPr/>
        </p:nvSpPr>
        <p:spPr>
          <a:xfrm rot="1632032">
            <a:off x="1916790" y="4150936"/>
            <a:ext cx="1353557" cy="241572"/>
          </a:xfrm>
          <a:custGeom>
            <a:avLst/>
            <a:gdLst/>
            <a:ahLst/>
            <a:cxnLst/>
            <a:rect l="l" t="t" r="r" b="b"/>
            <a:pathLst>
              <a:path w="54143" h="9663" extrusionOk="0">
                <a:moveTo>
                  <a:pt x="54143" y="0"/>
                </a:moveTo>
                <a:cubicBezTo>
                  <a:pt x="41354" y="12789"/>
                  <a:pt x="16183" y="11606"/>
                  <a:pt x="0" y="3531"/>
                </a:cubicBez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21" name="Google Shape;521;p86"/>
          <p:cNvSpPr/>
          <p:nvPr/>
        </p:nvSpPr>
        <p:spPr>
          <a:xfrm>
            <a:off x="2039925" y="2379075"/>
            <a:ext cx="1190148" cy="97483"/>
          </a:xfrm>
          <a:custGeom>
            <a:avLst/>
            <a:gdLst/>
            <a:ahLst/>
            <a:cxnLst/>
            <a:rect l="l" t="t" r="r" b="b"/>
            <a:pathLst>
              <a:path w="42608" h="13129" extrusionOk="0">
                <a:moveTo>
                  <a:pt x="42608" y="6356"/>
                </a:moveTo>
                <a:cubicBezTo>
                  <a:pt x="33990" y="17842"/>
                  <a:pt x="3783" y="13853"/>
                  <a:pt x="0" y="0"/>
                </a:cubicBez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22" name="Google Shape;522;p86"/>
          <p:cNvSpPr/>
          <p:nvPr/>
        </p:nvSpPr>
        <p:spPr>
          <a:xfrm rot="-1073056">
            <a:off x="5133286" y="1654050"/>
            <a:ext cx="434967" cy="114317"/>
          </a:xfrm>
          <a:custGeom>
            <a:avLst/>
            <a:gdLst/>
            <a:ahLst/>
            <a:cxnLst/>
            <a:rect l="l" t="t" r="r" b="b"/>
            <a:pathLst>
              <a:path w="55083" h="10192" extrusionOk="0">
                <a:moveTo>
                  <a:pt x="0" y="0"/>
                </a:moveTo>
                <a:cubicBezTo>
                  <a:pt x="11496" y="14379"/>
                  <a:pt x="38218" y="11382"/>
                  <a:pt x="55083" y="4002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23" name="Google Shape;523;p86"/>
          <p:cNvSpPr txBox="1"/>
          <p:nvPr/>
        </p:nvSpPr>
        <p:spPr>
          <a:xfrm>
            <a:off x="3282100" y="2868153"/>
            <a:ext cx="19791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Contacts for accounts for top call driver replace boxes 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524" name="Google Shape;524;p86"/>
          <p:cNvSpPr/>
          <p:nvPr/>
        </p:nvSpPr>
        <p:spPr>
          <a:xfrm rot="-1704778">
            <a:off x="4554604" y="3178513"/>
            <a:ext cx="1119144" cy="247880"/>
          </a:xfrm>
          <a:custGeom>
            <a:avLst/>
            <a:gdLst/>
            <a:ahLst/>
            <a:cxnLst/>
            <a:rect l="l" t="t" r="r" b="b"/>
            <a:pathLst>
              <a:path w="55083" h="10192" extrusionOk="0">
                <a:moveTo>
                  <a:pt x="0" y="0"/>
                </a:moveTo>
                <a:cubicBezTo>
                  <a:pt x="11496" y="14379"/>
                  <a:pt x="38218" y="11382"/>
                  <a:pt x="55083" y="4002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sp>
    </p:spTree>
    <p:extLst>
      <p:ext uri="{BB962C8B-B14F-4D97-AF65-F5344CB8AC3E}">
        <p14:creationId xmlns:p14="http://schemas.microsoft.com/office/powerpoint/2010/main" val="2436977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7"/>
          <p:cNvSpPr txBox="1">
            <a:spLocks noGrp="1"/>
          </p:cNvSpPr>
          <p:nvPr>
            <p:ph type="title"/>
          </p:nvPr>
        </p:nvSpPr>
        <p:spPr>
          <a:xfrm>
            <a:off x="311850" y="86725"/>
            <a:ext cx="875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336699"/>
                </a:solidFill>
              </a:rPr>
              <a:t>Contact page: Design for visibility of top contact tasks </a:t>
            </a:r>
            <a:endParaRPr sz="1800" b="1">
              <a:solidFill>
                <a:srgbClr val="336699"/>
              </a:solidFill>
            </a:endParaRPr>
          </a:p>
        </p:txBody>
      </p:sp>
      <p:sp>
        <p:nvSpPr>
          <p:cNvPr id="530" name="Google Shape;530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31" name="Google Shape;531;p87"/>
          <p:cNvPicPr preferRelativeResize="0"/>
          <p:nvPr/>
        </p:nvPicPr>
        <p:blipFill rotWithShape="1">
          <a:blip r:embed="rId3">
            <a:alphaModFix/>
          </a:blip>
          <a:srcRect r="-1368" b="7935"/>
          <a:stretch/>
        </p:blipFill>
        <p:spPr>
          <a:xfrm>
            <a:off x="477725" y="579025"/>
            <a:ext cx="3133974" cy="456448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32" name="Google Shape;53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5675" y="579025"/>
            <a:ext cx="2864678" cy="48387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33" name="Google Shape;533;p87"/>
          <p:cNvSpPr txBox="1"/>
          <p:nvPr/>
        </p:nvSpPr>
        <p:spPr>
          <a:xfrm>
            <a:off x="6931000" y="959400"/>
            <a:ext cx="2041200" cy="3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eyetracking comparison shows why more top contact links (large green boxes) were viewed and used in the prototype more than in the live contact page. </a:t>
            </a:r>
            <a:endParaRPr/>
          </a:p>
        </p:txBody>
      </p:sp>
      <p:sp>
        <p:nvSpPr>
          <p:cNvPr id="534" name="Google Shape;534;p87"/>
          <p:cNvSpPr/>
          <p:nvPr/>
        </p:nvSpPr>
        <p:spPr>
          <a:xfrm>
            <a:off x="702575" y="2511900"/>
            <a:ext cx="2575800" cy="9981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87"/>
          <p:cNvSpPr/>
          <p:nvPr/>
        </p:nvSpPr>
        <p:spPr>
          <a:xfrm>
            <a:off x="3968800" y="1144300"/>
            <a:ext cx="2423700" cy="16737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70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41" name="Google Shape;541;p88"/>
          <p:cNvPicPr preferRelativeResize="0"/>
          <p:nvPr/>
        </p:nvPicPr>
        <p:blipFill rotWithShape="1">
          <a:blip r:embed="rId3">
            <a:alphaModFix/>
          </a:blip>
          <a:srcRect l="3104" t="42371" r="3113" b="9993"/>
          <a:stretch/>
        </p:blipFill>
        <p:spPr>
          <a:xfrm>
            <a:off x="241375" y="559500"/>
            <a:ext cx="2942523" cy="414284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42" name="Google Shape;542;p88"/>
          <p:cNvPicPr preferRelativeResize="0"/>
          <p:nvPr/>
        </p:nvPicPr>
        <p:blipFill rotWithShape="1">
          <a:blip r:embed="rId4">
            <a:alphaModFix/>
          </a:blip>
          <a:srcRect l="3571" t="39510" r="3904" b="11021"/>
          <a:stretch/>
        </p:blipFill>
        <p:spPr>
          <a:xfrm>
            <a:off x="5371800" y="521075"/>
            <a:ext cx="3701673" cy="4024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3" name="Google Shape;543;p88"/>
          <p:cNvSpPr txBox="1"/>
          <p:nvPr/>
        </p:nvSpPr>
        <p:spPr>
          <a:xfrm>
            <a:off x="161700" y="115775"/>
            <a:ext cx="86580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6699"/>
                </a:solidFill>
              </a:rPr>
              <a:t>Group for search - Phone numbers on the contact page instead of separate</a:t>
            </a:r>
            <a:endParaRPr sz="1500" b="1">
              <a:solidFill>
                <a:srgbClr val="3D85C6"/>
              </a:solidFill>
            </a:endParaRPr>
          </a:p>
        </p:txBody>
      </p:sp>
      <p:sp>
        <p:nvSpPr>
          <p:cNvPr id="544" name="Google Shape;544;p88"/>
          <p:cNvSpPr txBox="1"/>
          <p:nvPr/>
        </p:nvSpPr>
        <p:spPr>
          <a:xfrm>
            <a:off x="3209375" y="3325000"/>
            <a:ext cx="21930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Numbers at bottom of page, people confused by “enquiries” - had to get through overlay, some bounced back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545" name="Google Shape;545;p88"/>
          <p:cNvSpPr txBox="1"/>
          <p:nvPr/>
        </p:nvSpPr>
        <p:spPr>
          <a:xfrm>
            <a:off x="3236850" y="1508875"/>
            <a:ext cx="20361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Progressive disclosure of numbers - help people choose not find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546" name="Google Shape;546;p88"/>
          <p:cNvSpPr/>
          <p:nvPr/>
        </p:nvSpPr>
        <p:spPr>
          <a:xfrm rot="1699049">
            <a:off x="4187159" y="2624141"/>
            <a:ext cx="1317289" cy="176549"/>
          </a:xfrm>
          <a:custGeom>
            <a:avLst/>
            <a:gdLst/>
            <a:ahLst/>
            <a:cxnLst/>
            <a:rect l="l" t="t" r="r" b="b"/>
            <a:pathLst>
              <a:path w="42843" h="7062" extrusionOk="0">
                <a:moveTo>
                  <a:pt x="0" y="0"/>
                </a:moveTo>
                <a:cubicBezTo>
                  <a:pt x="8596" y="11457"/>
                  <a:pt x="28798" y="6105"/>
                  <a:pt x="42843" y="3295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547" name="Google Shape;547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587" y="3141281"/>
            <a:ext cx="2036100" cy="1883044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88"/>
          <p:cNvSpPr/>
          <p:nvPr/>
        </p:nvSpPr>
        <p:spPr>
          <a:xfrm>
            <a:off x="1512550" y="2960400"/>
            <a:ext cx="1700750" cy="829775"/>
          </a:xfrm>
          <a:custGeom>
            <a:avLst/>
            <a:gdLst/>
            <a:ahLst/>
            <a:cxnLst/>
            <a:rect l="l" t="t" r="r" b="b"/>
            <a:pathLst>
              <a:path w="68030" h="33191" extrusionOk="0">
                <a:moveTo>
                  <a:pt x="68030" y="33191"/>
                </a:moveTo>
                <a:cubicBezTo>
                  <a:pt x="54844" y="31310"/>
                  <a:pt x="46050" y="18139"/>
                  <a:pt x="35074" y="10593"/>
                </a:cubicBezTo>
                <a:cubicBezTo>
                  <a:pt x="25010" y="3674"/>
                  <a:pt x="12071" y="1854"/>
                  <a:pt x="0" y="0"/>
                </a:cubicBez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sp>
    </p:spTree>
    <p:extLst>
      <p:ext uri="{BB962C8B-B14F-4D97-AF65-F5344CB8AC3E}">
        <p14:creationId xmlns:p14="http://schemas.microsoft.com/office/powerpoint/2010/main" val="141383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358" name="Google Shape;358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Task performance measurement test results comparing baseline &amp; validation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Part 1 Results and recommendations - improvements, success rates &amp; potential outcomes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Part 2: Appendix Detailed analysis by task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Use the prototype as it existed for this Validation testing: </a:t>
            </a:r>
            <a:r>
              <a:rPr lang="e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https://gc-proto.github.io/cra-contactus/ut-en-validation.html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Updated prototype for implementation and discussion: </a:t>
            </a:r>
            <a:r>
              <a:rPr lang="e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https://gc-proto.github.io/cra-contactus/ut-en-prototype.html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This project also included experimentation with: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Redesign for Canada.ca of the Institutional Profile design - covered here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Find a mailing address web app based on a simplified tax centre alignment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Presentation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provided to PAB for Services Branch discussion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Voice single and multi-turn and chatbot solutions for Contacts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" action="ppaction://noaction"/>
              </a:rPr>
              <a:t>Voice and Chat Summary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in this deck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Voice Results and analysis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presentation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4" name="Google Shape;364;p76"/>
          <p:cNvGraphicFramePr/>
          <p:nvPr/>
        </p:nvGraphicFramePr>
        <p:xfrm>
          <a:off x="161400" y="1820825"/>
          <a:ext cx="8730800" cy="3072294"/>
        </p:xfrm>
        <a:graphic>
          <a:graphicData uri="http://schemas.openxmlformats.org/drawingml/2006/table">
            <a:tbl>
              <a:tblPr>
                <a:noFill/>
                <a:tableStyleId>{8D68712F-935F-407E-BDEA-1D9A17264A09}</a:tableStyleId>
              </a:tblPr>
              <a:tblGrid>
                <a:gridCol w="2891950"/>
                <a:gridCol w="3037250"/>
                <a:gridCol w="2801600"/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Goals</a:t>
                      </a:r>
                      <a:endParaRPr sz="16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Target</a:t>
                      </a:r>
                      <a:endParaRPr sz="16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 outcomes</a:t>
                      </a:r>
                      <a:endParaRPr sz="16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</a:tr>
              <a:tr h="704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right CRA contact information is easy to find through Canada.ca.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</a:t>
                      </a: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20% </a:t>
                      </a: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increase in average task findability, or findability rate of 80%.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Canadians spend less time looking for the right contact information on Canada.ca 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CRA contact </a:t>
                      </a: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information is easy to use.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</a:t>
                      </a: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20%</a:t>
                      </a: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increase in average task completion, or task completion rate of 80%.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Canadians will get answers quickly via voice, phone or computer for the right contacts to call, mail, or email for a particular problem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365" name="Google Shape;36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875" y="2066862"/>
            <a:ext cx="722600" cy="7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000" y="3521787"/>
            <a:ext cx="722600" cy="7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76"/>
          <p:cNvSpPr txBox="1"/>
          <p:nvPr/>
        </p:nvSpPr>
        <p:spPr>
          <a:xfrm>
            <a:off x="103200" y="399550"/>
            <a:ext cx="893760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i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Fewer people call/mail, and those that do, get the right number/address</a:t>
            </a:r>
            <a:endParaRPr sz="2200" b="1" i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Optimization for top Canada.ca tasks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77"/>
          <p:cNvSpPr txBox="1"/>
          <p:nvPr/>
        </p:nvSpPr>
        <p:spPr>
          <a:xfrm>
            <a:off x="59927" y="3567250"/>
            <a:ext cx="16383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Engage collaborative team for discovery</a:t>
            </a:r>
            <a:r>
              <a:rPr lang="en" sz="1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Identify task scenarios to fix</a:t>
            </a:r>
            <a:endParaRPr sz="1400" b="0" i="0" u="none" strike="noStrike" cap="non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77"/>
          <p:cNvSpPr txBox="1"/>
          <p:nvPr/>
        </p:nvSpPr>
        <p:spPr>
          <a:xfrm>
            <a:off x="1778013" y="3567250"/>
            <a:ext cx="13716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Measure task scenario performance of current content with Canadians</a:t>
            </a:r>
            <a:endParaRPr sz="1400" b="0" i="0" u="none" strike="noStrike" cap="non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77"/>
          <p:cNvSpPr txBox="1"/>
          <p:nvPr/>
        </p:nvSpPr>
        <p:spPr>
          <a:xfrm>
            <a:off x="3185313" y="3567250"/>
            <a:ext cx="13716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Develop prototype to fix content - test during design</a:t>
            </a:r>
            <a:endParaRPr sz="1400" b="0" i="0" u="none" strike="noStrike" cap="non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77"/>
          <p:cNvSpPr txBox="1"/>
          <p:nvPr/>
        </p:nvSpPr>
        <p:spPr>
          <a:xfrm>
            <a:off x="4672413" y="3567250"/>
            <a:ext cx="13716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Measure task scenario performance  on the team’s prototype</a:t>
            </a:r>
            <a:endParaRPr sz="1400" b="0" i="0" u="none" strike="noStrike" cap="non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77"/>
          <p:cNvSpPr txBox="1"/>
          <p:nvPr/>
        </p:nvSpPr>
        <p:spPr>
          <a:xfrm>
            <a:off x="6044013" y="3567250"/>
            <a:ext cx="13716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Did prototype </a:t>
            </a:r>
            <a:r>
              <a:rPr lang="en" sz="1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task</a:t>
            </a:r>
            <a:r>
              <a:rPr lang="en" sz="1400" b="0" i="0" u="none" strike="noStrike" cap="non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success rates meet target?</a:t>
            </a:r>
            <a:endParaRPr sz="1400" b="0" i="0" u="none" strike="noStrike" cap="non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77"/>
          <p:cNvSpPr txBox="1"/>
          <p:nvPr/>
        </p:nvSpPr>
        <p:spPr>
          <a:xfrm>
            <a:off x="7415613" y="3567250"/>
            <a:ext cx="13716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As determined by participating </a:t>
            </a: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1400" b="0" i="0" u="none" strike="noStrike" cap="non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epartment(s)</a:t>
            </a:r>
            <a:endParaRPr sz="1400" b="0" i="0" u="none" strike="noStrike" cap="non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7"/>
          <p:cNvSpPr txBox="1"/>
          <p:nvPr/>
        </p:nvSpPr>
        <p:spPr>
          <a:xfrm>
            <a:off x="59927" y="1313291"/>
            <a:ext cx="1638300" cy="85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Discovery</a:t>
            </a:r>
            <a:endParaRPr sz="1400" b="1" i="0" u="none" strike="noStrike" cap="non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77"/>
          <p:cNvSpPr txBox="1"/>
          <p:nvPr/>
        </p:nvSpPr>
        <p:spPr>
          <a:xfrm>
            <a:off x="1558500" y="1306850"/>
            <a:ext cx="1638300" cy="76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Baseline Test</a:t>
            </a:r>
            <a:endParaRPr sz="1400"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77"/>
          <p:cNvSpPr txBox="1"/>
          <p:nvPr/>
        </p:nvSpPr>
        <p:spPr>
          <a:xfrm>
            <a:off x="3255138" y="1306847"/>
            <a:ext cx="1371600" cy="85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Design/</a:t>
            </a:r>
            <a:endParaRPr sz="1400"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prototyping</a:t>
            </a:r>
            <a:endParaRPr sz="1400" b="1" i="0" u="none" strike="noStrike" cap="non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77"/>
          <p:cNvSpPr txBox="1"/>
          <p:nvPr/>
        </p:nvSpPr>
        <p:spPr>
          <a:xfrm>
            <a:off x="4685088" y="1306847"/>
            <a:ext cx="1371600" cy="85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Validation Test</a:t>
            </a:r>
            <a:endParaRPr sz="1400" b="1" i="0" u="none" strike="noStrike" cap="non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77"/>
          <p:cNvSpPr txBox="1"/>
          <p:nvPr/>
        </p:nvSpPr>
        <p:spPr>
          <a:xfrm>
            <a:off x="6113838" y="1306847"/>
            <a:ext cx="1371600" cy="85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Optimized?</a:t>
            </a:r>
            <a:endParaRPr sz="1400" b="1" i="0" u="none" strike="noStrike" cap="non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77"/>
          <p:cNvSpPr txBox="1"/>
          <p:nvPr/>
        </p:nvSpPr>
        <p:spPr>
          <a:xfrm>
            <a:off x="7485438" y="1306847"/>
            <a:ext cx="1371600" cy="85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Launch</a:t>
            </a:r>
            <a:endParaRPr sz="1400" b="1" i="0" u="none" strike="noStrike" cap="non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Google Shape;386;p77"/>
          <p:cNvSpPr/>
          <p:nvPr/>
        </p:nvSpPr>
        <p:spPr>
          <a:xfrm>
            <a:off x="7568732" y="2067325"/>
            <a:ext cx="1263600" cy="1263600"/>
          </a:xfrm>
          <a:prstGeom prst="ellipse">
            <a:avLst/>
          </a:prstGeom>
          <a:solidFill>
            <a:srgbClr val="70AD47"/>
          </a:solidFill>
          <a:ln w="12700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48000" rIns="121900" bIns="48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7" name="Google Shape;387;p77"/>
          <p:cNvCxnSpPr>
            <a:stCxn id="388" idx="6"/>
            <a:endCxn id="386" idx="2"/>
          </p:cNvCxnSpPr>
          <p:nvPr/>
        </p:nvCxnSpPr>
        <p:spPr>
          <a:xfrm>
            <a:off x="5922021" y="2698806"/>
            <a:ext cx="1646700" cy="30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9" name="Google Shape;389;p77"/>
          <p:cNvSpPr/>
          <p:nvPr/>
        </p:nvSpPr>
        <p:spPr>
          <a:xfrm>
            <a:off x="311825" y="2131206"/>
            <a:ext cx="1175700" cy="1135200"/>
          </a:xfrm>
          <a:prstGeom prst="ellipse">
            <a:avLst/>
          </a:prstGeom>
          <a:solidFill>
            <a:srgbClr val="DDEAF6"/>
          </a:solidFill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77"/>
          <p:cNvSpPr/>
          <p:nvPr/>
        </p:nvSpPr>
        <p:spPr>
          <a:xfrm>
            <a:off x="1789990" y="2131206"/>
            <a:ext cx="1175700" cy="1135200"/>
          </a:xfrm>
          <a:prstGeom prst="ellipse">
            <a:avLst/>
          </a:prstGeom>
          <a:solidFill>
            <a:srgbClr val="BBD6EE"/>
          </a:solidFill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77"/>
          <p:cNvSpPr/>
          <p:nvPr/>
        </p:nvSpPr>
        <p:spPr>
          <a:xfrm>
            <a:off x="3268156" y="2131206"/>
            <a:ext cx="1175700" cy="113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296B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600">
              <a:solidFill>
                <a:srgbClr val="8296B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77"/>
          <p:cNvSpPr/>
          <p:nvPr/>
        </p:nvSpPr>
        <p:spPr>
          <a:xfrm>
            <a:off x="4746321" y="2131206"/>
            <a:ext cx="1175700" cy="1135200"/>
          </a:xfrm>
          <a:prstGeom prst="ellipse">
            <a:avLst/>
          </a:prstGeom>
          <a:solidFill>
            <a:srgbClr val="2E75B5"/>
          </a:solidFill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2" name="Google Shape;392;p77"/>
          <p:cNvCxnSpPr>
            <a:stCxn id="389" idx="6"/>
            <a:endCxn id="390" idx="2"/>
          </p:cNvCxnSpPr>
          <p:nvPr/>
        </p:nvCxnSpPr>
        <p:spPr>
          <a:xfrm>
            <a:off x="1487525" y="2698806"/>
            <a:ext cx="302400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3" name="Google Shape;393;p77"/>
          <p:cNvCxnSpPr>
            <a:stCxn id="390" idx="6"/>
            <a:endCxn id="391" idx="2"/>
          </p:cNvCxnSpPr>
          <p:nvPr/>
        </p:nvCxnSpPr>
        <p:spPr>
          <a:xfrm>
            <a:off x="2965690" y="2698806"/>
            <a:ext cx="302400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4" name="Google Shape;394;p77"/>
          <p:cNvCxnSpPr>
            <a:stCxn id="391" idx="6"/>
            <a:endCxn id="388" idx="2"/>
          </p:cNvCxnSpPr>
          <p:nvPr/>
        </p:nvCxnSpPr>
        <p:spPr>
          <a:xfrm>
            <a:off x="4443856" y="2698806"/>
            <a:ext cx="302400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5" name="Google Shape;395;p77"/>
          <p:cNvSpPr/>
          <p:nvPr/>
        </p:nvSpPr>
        <p:spPr>
          <a:xfrm>
            <a:off x="6344008" y="2266855"/>
            <a:ext cx="873033" cy="864055"/>
          </a:xfrm>
          <a:prstGeom prst="flowChartDecision">
            <a:avLst/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77"/>
          <p:cNvSpPr/>
          <p:nvPr/>
        </p:nvSpPr>
        <p:spPr>
          <a:xfrm>
            <a:off x="3313886" y="2157855"/>
            <a:ext cx="1063749" cy="1065951"/>
          </a:xfrm>
          <a:custGeom>
            <a:avLst/>
            <a:gdLst/>
            <a:ahLst/>
            <a:cxnLst/>
            <a:rect l="l" t="t" r="r" b="b"/>
            <a:pathLst>
              <a:path w="450" h="450" extrusionOk="0">
                <a:moveTo>
                  <a:pt x="444" y="25"/>
                </a:moveTo>
                <a:cubicBezTo>
                  <a:pt x="440" y="21"/>
                  <a:pt x="436" y="19"/>
                  <a:pt x="431" y="19"/>
                </a:cubicBezTo>
                <a:cubicBezTo>
                  <a:pt x="426" y="19"/>
                  <a:pt x="421" y="21"/>
                  <a:pt x="418" y="25"/>
                </a:cubicBezTo>
                <a:cubicBezTo>
                  <a:pt x="380" y="62"/>
                  <a:pt x="380" y="62"/>
                  <a:pt x="380" y="62"/>
                </a:cubicBezTo>
                <a:cubicBezTo>
                  <a:pt x="359" y="43"/>
                  <a:pt x="335" y="27"/>
                  <a:pt x="308" y="17"/>
                </a:cubicBezTo>
                <a:cubicBezTo>
                  <a:pt x="281" y="6"/>
                  <a:pt x="253" y="0"/>
                  <a:pt x="225" y="0"/>
                </a:cubicBezTo>
                <a:cubicBezTo>
                  <a:pt x="171" y="0"/>
                  <a:pt x="124" y="17"/>
                  <a:pt x="84" y="49"/>
                </a:cubicBezTo>
                <a:cubicBezTo>
                  <a:pt x="44" y="81"/>
                  <a:pt x="18" y="124"/>
                  <a:pt x="5" y="176"/>
                </a:cubicBezTo>
                <a:cubicBezTo>
                  <a:pt x="5" y="178"/>
                  <a:pt x="5" y="178"/>
                  <a:pt x="5" y="178"/>
                </a:cubicBezTo>
                <a:cubicBezTo>
                  <a:pt x="8" y="185"/>
                  <a:pt x="8" y="185"/>
                  <a:pt x="8" y="185"/>
                </a:cubicBezTo>
                <a:cubicBezTo>
                  <a:pt x="15" y="188"/>
                  <a:pt x="15" y="188"/>
                  <a:pt x="15" y="188"/>
                </a:cubicBezTo>
                <a:cubicBezTo>
                  <a:pt x="73" y="188"/>
                  <a:pt x="73" y="188"/>
                  <a:pt x="73" y="188"/>
                </a:cubicBezTo>
                <a:cubicBezTo>
                  <a:pt x="77" y="188"/>
                  <a:pt x="80" y="185"/>
                  <a:pt x="82" y="181"/>
                </a:cubicBezTo>
                <a:cubicBezTo>
                  <a:pt x="90" y="161"/>
                  <a:pt x="95" y="150"/>
                  <a:pt x="97" y="147"/>
                </a:cubicBezTo>
                <a:cubicBezTo>
                  <a:pt x="111" y="124"/>
                  <a:pt x="129" y="107"/>
                  <a:pt x="152" y="94"/>
                </a:cubicBezTo>
                <a:cubicBezTo>
                  <a:pt x="174" y="82"/>
                  <a:pt x="199" y="75"/>
                  <a:pt x="225" y="75"/>
                </a:cubicBezTo>
                <a:cubicBezTo>
                  <a:pt x="264" y="75"/>
                  <a:pt x="298" y="89"/>
                  <a:pt x="327" y="115"/>
                </a:cubicBezTo>
                <a:cubicBezTo>
                  <a:pt x="287" y="156"/>
                  <a:pt x="287" y="156"/>
                  <a:pt x="287" y="156"/>
                </a:cubicBezTo>
                <a:cubicBezTo>
                  <a:pt x="283" y="159"/>
                  <a:pt x="281" y="164"/>
                  <a:pt x="281" y="169"/>
                </a:cubicBezTo>
                <a:cubicBezTo>
                  <a:pt x="281" y="174"/>
                  <a:pt x="283" y="178"/>
                  <a:pt x="287" y="182"/>
                </a:cubicBezTo>
                <a:cubicBezTo>
                  <a:pt x="290" y="186"/>
                  <a:pt x="295" y="188"/>
                  <a:pt x="300" y="188"/>
                </a:cubicBezTo>
                <a:cubicBezTo>
                  <a:pt x="431" y="188"/>
                  <a:pt x="431" y="188"/>
                  <a:pt x="431" y="188"/>
                </a:cubicBezTo>
                <a:cubicBezTo>
                  <a:pt x="436" y="188"/>
                  <a:pt x="440" y="186"/>
                  <a:pt x="444" y="182"/>
                </a:cubicBezTo>
                <a:cubicBezTo>
                  <a:pt x="448" y="178"/>
                  <a:pt x="450" y="174"/>
                  <a:pt x="450" y="169"/>
                </a:cubicBezTo>
                <a:cubicBezTo>
                  <a:pt x="450" y="38"/>
                  <a:pt x="450" y="38"/>
                  <a:pt x="450" y="38"/>
                </a:cubicBezTo>
                <a:cubicBezTo>
                  <a:pt x="450" y="33"/>
                  <a:pt x="448" y="28"/>
                  <a:pt x="444" y="25"/>
                </a:cubicBezTo>
                <a:close/>
                <a:moveTo>
                  <a:pt x="439" y="265"/>
                </a:moveTo>
                <a:cubicBezTo>
                  <a:pt x="433" y="262"/>
                  <a:pt x="433" y="262"/>
                  <a:pt x="433" y="262"/>
                </a:cubicBezTo>
                <a:cubicBezTo>
                  <a:pt x="377" y="262"/>
                  <a:pt x="377" y="262"/>
                  <a:pt x="377" y="262"/>
                </a:cubicBezTo>
                <a:cubicBezTo>
                  <a:pt x="372" y="262"/>
                  <a:pt x="369" y="265"/>
                  <a:pt x="368" y="269"/>
                </a:cubicBezTo>
                <a:cubicBezTo>
                  <a:pt x="360" y="289"/>
                  <a:pt x="355" y="300"/>
                  <a:pt x="352" y="303"/>
                </a:cubicBezTo>
                <a:cubicBezTo>
                  <a:pt x="339" y="326"/>
                  <a:pt x="321" y="343"/>
                  <a:pt x="298" y="356"/>
                </a:cubicBezTo>
                <a:cubicBezTo>
                  <a:pt x="275" y="368"/>
                  <a:pt x="251" y="375"/>
                  <a:pt x="225" y="375"/>
                </a:cubicBezTo>
                <a:cubicBezTo>
                  <a:pt x="206" y="375"/>
                  <a:pt x="188" y="371"/>
                  <a:pt x="170" y="364"/>
                </a:cubicBezTo>
                <a:cubicBezTo>
                  <a:pt x="153" y="357"/>
                  <a:pt x="137" y="347"/>
                  <a:pt x="123" y="334"/>
                </a:cubicBezTo>
                <a:cubicBezTo>
                  <a:pt x="163" y="294"/>
                  <a:pt x="163" y="294"/>
                  <a:pt x="163" y="294"/>
                </a:cubicBezTo>
                <a:cubicBezTo>
                  <a:pt x="167" y="291"/>
                  <a:pt x="169" y="286"/>
                  <a:pt x="169" y="281"/>
                </a:cubicBezTo>
                <a:cubicBezTo>
                  <a:pt x="169" y="276"/>
                  <a:pt x="167" y="272"/>
                  <a:pt x="163" y="268"/>
                </a:cubicBezTo>
                <a:cubicBezTo>
                  <a:pt x="159" y="264"/>
                  <a:pt x="155" y="262"/>
                  <a:pt x="150" y="262"/>
                </a:cubicBezTo>
                <a:cubicBezTo>
                  <a:pt x="19" y="262"/>
                  <a:pt x="19" y="262"/>
                  <a:pt x="19" y="262"/>
                </a:cubicBezTo>
                <a:cubicBezTo>
                  <a:pt x="14" y="262"/>
                  <a:pt x="9" y="264"/>
                  <a:pt x="6" y="268"/>
                </a:cubicBezTo>
                <a:cubicBezTo>
                  <a:pt x="2" y="272"/>
                  <a:pt x="0" y="276"/>
                  <a:pt x="0" y="281"/>
                </a:cubicBezTo>
                <a:cubicBezTo>
                  <a:pt x="0" y="412"/>
                  <a:pt x="0" y="412"/>
                  <a:pt x="0" y="412"/>
                </a:cubicBezTo>
                <a:cubicBezTo>
                  <a:pt x="0" y="417"/>
                  <a:pt x="2" y="422"/>
                  <a:pt x="6" y="425"/>
                </a:cubicBezTo>
                <a:cubicBezTo>
                  <a:pt x="9" y="429"/>
                  <a:pt x="14" y="431"/>
                  <a:pt x="19" y="431"/>
                </a:cubicBezTo>
                <a:cubicBezTo>
                  <a:pt x="24" y="431"/>
                  <a:pt x="28" y="429"/>
                  <a:pt x="32" y="425"/>
                </a:cubicBezTo>
                <a:cubicBezTo>
                  <a:pt x="70" y="388"/>
                  <a:pt x="70" y="388"/>
                  <a:pt x="70" y="388"/>
                </a:cubicBezTo>
                <a:cubicBezTo>
                  <a:pt x="91" y="407"/>
                  <a:pt x="114" y="423"/>
                  <a:pt x="141" y="434"/>
                </a:cubicBezTo>
                <a:cubicBezTo>
                  <a:pt x="168" y="444"/>
                  <a:pt x="195" y="450"/>
                  <a:pt x="224" y="450"/>
                </a:cubicBezTo>
                <a:cubicBezTo>
                  <a:pt x="277" y="450"/>
                  <a:pt x="324" y="433"/>
                  <a:pt x="364" y="401"/>
                </a:cubicBezTo>
                <a:cubicBezTo>
                  <a:pt x="403" y="368"/>
                  <a:pt x="429" y="326"/>
                  <a:pt x="442" y="274"/>
                </a:cubicBezTo>
                <a:cubicBezTo>
                  <a:pt x="442" y="272"/>
                  <a:pt x="442" y="272"/>
                  <a:pt x="442" y="272"/>
                </a:cubicBezTo>
                <a:lnTo>
                  <a:pt x="439" y="265"/>
                </a:lnTo>
                <a:close/>
              </a:path>
            </a:pathLst>
          </a:custGeom>
          <a:solidFill>
            <a:srgbClr val="9CC2E5"/>
          </a:solidFill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77"/>
          <p:cNvSpPr/>
          <p:nvPr/>
        </p:nvSpPr>
        <p:spPr>
          <a:xfrm>
            <a:off x="5566656" y="2758767"/>
            <a:ext cx="585548" cy="586774"/>
          </a:xfrm>
          <a:custGeom>
            <a:avLst/>
            <a:gdLst/>
            <a:ahLst/>
            <a:cxnLst/>
            <a:rect l="l" t="t" r="r" b="b"/>
            <a:pathLst>
              <a:path w="450" h="450" extrusionOk="0">
                <a:moveTo>
                  <a:pt x="444" y="25"/>
                </a:moveTo>
                <a:cubicBezTo>
                  <a:pt x="440" y="21"/>
                  <a:pt x="436" y="19"/>
                  <a:pt x="431" y="19"/>
                </a:cubicBezTo>
                <a:cubicBezTo>
                  <a:pt x="426" y="19"/>
                  <a:pt x="421" y="21"/>
                  <a:pt x="418" y="25"/>
                </a:cubicBezTo>
                <a:cubicBezTo>
                  <a:pt x="380" y="62"/>
                  <a:pt x="380" y="62"/>
                  <a:pt x="380" y="62"/>
                </a:cubicBezTo>
                <a:cubicBezTo>
                  <a:pt x="359" y="43"/>
                  <a:pt x="335" y="27"/>
                  <a:pt x="308" y="17"/>
                </a:cubicBezTo>
                <a:cubicBezTo>
                  <a:pt x="281" y="6"/>
                  <a:pt x="253" y="0"/>
                  <a:pt x="225" y="0"/>
                </a:cubicBezTo>
                <a:cubicBezTo>
                  <a:pt x="171" y="0"/>
                  <a:pt x="124" y="17"/>
                  <a:pt x="84" y="49"/>
                </a:cubicBezTo>
                <a:cubicBezTo>
                  <a:pt x="44" y="81"/>
                  <a:pt x="18" y="124"/>
                  <a:pt x="5" y="176"/>
                </a:cubicBezTo>
                <a:cubicBezTo>
                  <a:pt x="5" y="178"/>
                  <a:pt x="5" y="178"/>
                  <a:pt x="5" y="178"/>
                </a:cubicBezTo>
                <a:cubicBezTo>
                  <a:pt x="8" y="185"/>
                  <a:pt x="8" y="185"/>
                  <a:pt x="8" y="185"/>
                </a:cubicBezTo>
                <a:cubicBezTo>
                  <a:pt x="15" y="188"/>
                  <a:pt x="15" y="188"/>
                  <a:pt x="15" y="188"/>
                </a:cubicBezTo>
                <a:cubicBezTo>
                  <a:pt x="73" y="188"/>
                  <a:pt x="73" y="188"/>
                  <a:pt x="73" y="188"/>
                </a:cubicBezTo>
                <a:cubicBezTo>
                  <a:pt x="77" y="188"/>
                  <a:pt x="80" y="185"/>
                  <a:pt x="82" y="181"/>
                </a:cubicBezTo>
                <a:cubicBezTo>
                  <a:pt x="90" y="161"/>
                  <a:pt x="95" y="150"/>
                  <a:pt x="97" y="147"/>
                </a:cubicBezTo>
                <a:cubicBezTo>
                  <a:pt x="111" y="124"/>
                  <a:pt x="129" y="107"/>
                  <a:pt x="152" y="94"/>
                </a:cubicBezTo>
                <a:cubicBezTo>
                  <a:pt x="174" y="82"/>
                  <a:pt x="199" y="75"/>
                  <a:pt x="225" y="75"/>
                </a:cubicBezTo>
                <a:cubicBezTo>
                  <a:pt x="264" y="75"/>
                  <a:pt x="298" y="89"/>
                  <a:pt x="327" y="115"/>
                </a:cubicBezTo>
                <a:cubicBezTo>
                  <a:pt x="287" y="156"/>
                  <a:pt x="287" y="156"/>
                  <a:pt x="287" y="156"/>
                </a:cubicBezTo>
                <a:cubicBezTo>
                  <a:pt x="283" y="159"/>
                  <a:pt x="281" y="164"/>
                  <a:pt x="281" y="169"/>
                </a:cubicBezTo>
                <a:cubicBezTo>
                  <a:pt x="281" y="174"/>
                  <a:pt x="283" y="178"/>
                  <a:pt x="287" y="182"/>
                </a:cubicBezTo>
                <a:cubicBezTo>
                  <a:pt x="290" y="186"/>
                  <a:pt x="295" y="188"/>
                  <a:pt x="300" y="188"/>
                </a:cubicBezTo>
                <a:cubicBezTo>
                  <a:pt x="431" y="188"/>
                  <a:pt x="431" y="188"/>
                  <a:pt x="431" y="188"/>
                </a:cubicBezTo>
                <a:cubicBezTo>
                  <a:pt x="436" y="188"/>
                  <a:pt x="440" y="186"/>
                  <a:pt x="444" y="182"/>
                </a:cubicBezTo>
                <a:cubicBezTo>
                  <a:pt x="448" y="178"/>
                  <a:pt x="450" y="174"/>
                  <a:pt x="450" y="169"/>
                </a:cubicBezTo>
                <a:cubicBezTo>
                  <a:pt x="450" y="38"/>
                  <a:pt x="450" y="38"/>
                  <a:pt x="450" y="38"/>
                </a:cubicBezTo>
                <a:cubicBezTo>
                  <a:pt x="450" y="33"/>
                  <a:pt x="448" y="28"/>
                  <a:pt x="444" y="25"/>
                </a:cubicBezTo>
                <a:close/>
                <a:moveTo>
                  <a:pt x="439" y="265"/>
                </a:moveTo>
                <a:cubicBezTo>
                  <a:pt x="433" y="262"/>
                  <a:pt x="433" y="262"/>
                  <a:pt x="433" y="262"/>
                </a:cubicBezTo>
                <a:cubicBezTo>
                  <a:pt x="377" y="262"/>
                  <a:pt x="377" y="262"/>
                  <a:pt x="377" y="262"/>
                </a:cubicBezTo>
                <a:cubicBezTo>
                  <a:pt x="372" y="262"/>
                  <a:pt x="369" y="265"/>
                  <a:pt x="368" y="269"/>
                </a:cubicBezTo>
                <a:cubicBezTo>
                  <a:pt x="360" y="289"/>
                  <a:pt x="355" y="300"/>
                  <a:pt x="352" y="303"/>
                </a:cubicBezTo>
                <a:cubicBezTo>
                  <a:pt x="339" y="326"/>
                  <a:pt x="321" y="343"/>
                  <a:pt x="298" y="356"/>
                </a:cubicBezTo>
                <a:cubicBezTo>
                  <a:pt x="275" y="368"/>
                  <a:pt x="251" y="375"/>
                  <a:pt x="225" y="375"/>
                </a:cubicBezTo>
                <a:cubicBezTo>
                  <a:pt x="206" y="375"/>
                  <a:pt x="188" y="371"/>
                  <a:pt x="170" y="364"/>
                </a:cubicBezTo>
                <a:cubicBezTo>
                  <a:pt x="153" y="357"/>
                  <a:pt x="137" y="347"/>
                  <a:pt x="123" y="334"/>
                </a:cubicBezTo>
                <a:cubicBezTo>
                  <a:pt x="163" y="294"/>
                  <a:pt x="163" y="294"/>
                  <a:pt x="163" y="294"/>
                </a:cubicBezTo>
                <a:cubicBezTo>
                  <a:pt x="167" y="291"/>
                  <a:pt x="169" y="286"/>
                  <a:pt x="169" y="281"/>
                </a:cubicBezTo>
                <a:cubicBezTo>
                  <a:pt x="169" y="276"/>
                  <a:pt x="167" y="272"/>
                  <a:pt x="163" y="268"/>
                </a:cubicBezTo>
                <a:cubicBezTo>
                  <a:pt x="159" y="264"/>
                  <a:pt x="155" y="262"/>
                  <a:pt x="150" y="262"/>
                </a:cubicBezTo>
                <a:cubicBezTo>
                  <a:pt x="19" y="262"/>
                  <a:pt x="19" y="262"/>
                  <a:pt x="19" y="262"/>
                </a:cubicBezTo>
                <a:cubicBezTo>
                  <a:pt x="14" y="262"/>
                  <a:pt x="9" y="264"/>
                  <a:pt x="6" y="268"/>
                </a:cubicBezTo>
                <a:cubicBezTo>
                  <a:pt x="2" y="272"/>
                  <a:pt x="0" y="276"/>
                  <a:pt x="0" y="281"/>
                </a:cubicBezTo>
                <a:cubicBezTo>
                  <a:pt x="0" y="412"/>
                  <a:pt x="0" y="412"/>
                  <a:pt x="0" y="412"/>
                </a:cubicBezTo>
                <a:cubicBezTo>
                  <a:pt x="0" y="417"/>
                  <a:pt x="2" y="422"/>
                  <a:pt x="6" y="425"/>
                </a:cubicBezTo>
                <a:cubicBezTo>
                  <a:pt x="9" y="429"/>
                  <a:pt x="14" y="431"/>
                  <a:pt x="19" y="431"/>
                </a:cubicBezTo>
                <a:cubicBezTo>
                  <a:pt x="24" y="431"/>
                  <a:pt x="28" y="429"/>
                  <a:pt x="32" y="425"/>
                </a:cubicBezTo>
                <a:cubicBezTo>
                  <a:pt x="70" y="388"/>
                  <a:pt x="70" y="388"/>
                  <a:pt x="70" y="388"/>
                </a:cubicBezTo>
                <a:cubicBezTo>
                  <a:pt x="91" y="407"/>
                  <a:pt x="114" y="423"/>
                  <a:pt x="141" y="434"/>
                </a:cubicBezTo>
                <a:cubicBezTo>
                  <a:pt x="168" y="444"/>
                  <a:pt x="195" y="450"/>
                  <a:pt x="224" y="450"/>
                </a:cubicBezTo>
                <a:cubicBezTo>
                  <a:pt x="277" y="450"/>
                  <a:pt x="324" y="433"/>
                  <a:pt x="364" y="401"/>
                </a:cubicBezTo>
                <a:cubicBezTo>
                  <a:pt x="403" y="368"/>
                  <a:pt x="429" y="326"/>
                  <a:pt x="442" y="274"/>
                </a:cubicBezTo>
                <a:cubicBezTo>
                  <a:pt x="442" y="272"/>
                  <a:pt x="442" y="272"/>
                  <a:pt x="442" y="272"/>
                </a:cubicBezTo>
                <a:lnTo>
                  <a:pt x="439" y="265"/>
                </a:lnTo>
                <a:close/>
              </a:path>
            </a:pathLst>
          </a:custGeom>
          <a:solidFill>
            <a:srgbClr val="9CC2E5"/>
          </a:solidFill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77"/>
          <p:cNvSpPr/>
          <p:nvPr/>
        </p:nvSpPr>
        <p:spPr>
          <a:xfrm>
            <a:off x="6041600" y="1213375"/>
            <a:ext cx="1515600" cy="36111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04" name="Google Shape;404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Tests reflect call centre input and analytics evidence </a:t>
            </a:r>
            <a:endParaRPr/>
          </a:p>
        </p:txBody>
      </p:sp>
      <p:sp>
        <p:nvSpPr>
          <p:cNvPr id="405" name="Google Shape;405;p78"/>
          <p:cNvSpPr txBox="1">
            <a:spLocks noGrp="1"/>
          </p:cNvSpPr>
          <p:nvPr>
            <p:ph type="body" idx="1"/>
          </p:nvPr>
        </p:nvSpPr>
        <p:spPr>
          <a:xfrm>
            <a:off x="311700" y="1256075"/>
            <a:ext cx="4728600" cy="10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team used call centre data &amp; analytics to characterize top issues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Fleshed out issues with examples from call centre team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Crafted and refined stories into set of task scenarios with clear answers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06" name="Google Shape;406;p78"/>
          <p:cNvSpPr txBox="1"/>
          <p:nvPr/>
        </p:nvSpPr>
        <p:spPr>
          <a:xfrm>
            <a:off x="5262900" y="1180225"/>
            <a:ext cx="31251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/>
              <a:t>270,000 calls per year to change direct deposit </a:t>
            </a:r>
            <a:endParaRPr sz="1800" i="1"/>
          </a:p>
        </p:txBody>
      </p:sp>
      <p:sp>
        <p:nvSpPr>
          <p:cNvPr id="407" name="Google Shape;407;p78"/>
          <p:cNvSpPr txBox="1"/>
          <p:nvPr/>
        </p:nvSpPr>
        <p:spPr>
          <a:xfrm>
            <a:off x="5313475" y="2273825"/>
            <a:ext cx="3356700" cy="944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highlight>
                  <a:srgbClr val="FFF2CC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When i moved my mortage to a new bank, I need to get CRA to put my tax refund into the new bank account so I can pay it on time.</a:t>
            </a:r>
            <a:endParaRPr>
              <a:solidFill>
                <a:srgbClr val="073763"/>
              </a:solidFill>
              <a:highlight>
                <a:srgbClr val="FFF2CC"/>
              </a:highlight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408" name="Google Shape;408;p78"/>
          <p:cNvSpPr txBox="1"/>
          <p:nvPr/>
        </p:nvSpPr>
        <p:spPr>
          <a:xfrm>
            <a:off x="5313475" y="3696925"/>
            <a:ext cx="37353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Task 2 Direct deposit - call ITE line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renewed your mortgage, and you moved all your bank accounts to a new bank. What number would you call to get your personal tax refund into your new bank account?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scenarios covered full range of outcomes</a:t>
            </a:r>
            <a:endParaRPr/>
          </a:p>
        </p:txBody>
      </p:sp>
      <p:sp>
        <p:nvSpPr>
          <p:cNvPr id="414" name="Google Shape;414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aphicFrame>
        <p:nvGraphicFramePr>
          <p:cNvPr id="415" name="Google Shape;415;p79"/>
          <p:cNvGraphicFramePr/>
          <p:nvPr/>
        </p:nvGraphicFramePr>
        <p:xfrm>
          <a:off x="441488" y="961975"/>
          <a:ext cx="8340675" cy="4208526"/>
        </p:xfrm>
        <a:graphic>
          <a:graphicData uri="http://schemas.openxmlformats.org/drawingml/2006/table">
            <a:tbl>
              <a:tblPr>
                <a:noFill/>
                <a:tableStyleId>{8D68712F-935F-407E-BDEA-1D9A17264A09}</a:tableStyleId>
              </a:tblPr>
              <a:tblGrid>
                <a:gridCol w="3506650"/>
                <a:gridCol w="2241400"/>
                <a:gridCol w="2592625"/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Desired Outcome</a:t>
                      </a:r>
                      <a:endParaRPr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3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Task scenario</a:t>
                      </a:r>
                      <a:endParaRPr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3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Starting point</a:t>
                      </a:r>
                      <a:endParaRPr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39A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Reduce calls - use automated line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T1 Proof on Sunday -TIPS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Google in Baseline, CRA profile in Validation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Reduce calls - use automated line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T5 Monday - Telerefund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CRA institutional profile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Reduce calls - find My Account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T103 NOA via My Account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Contact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Reduce calls  - find Antifraud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T8 Scam - Antifraud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CRA institutional profile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Reduce redirects to Benefits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T4 Child Benefits -Benefits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Canada.ca home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Reduce redirects from Business 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T6 Misallocated payment - ITE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CRA institutional profile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Reduce redirects from Business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T7 Corporate -Payment arrangements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CRA institutional profile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Reduce calls for address &amp; mail redirects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T9 Address T2062 -Surrey King George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PDF T2062 form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Reduce calls for address &amp; mail redirects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T10 Address RC1 - PEI Pope Road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PDF RC1 form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Reduce calls for address &amp; mail redirects &amp; searches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T15 Address T1 - Sudbury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Canada.ca home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Reduce calls for address (Validation only)</a:t>
                      </a:r>
                      <a:endParaRPr sz="11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T16 Address e410 - Calgary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CRA institutional profile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Find correct number for direct deposit</a:t>
                      </a:r>
                      <a:endParaRPr sz="11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T2 Direct Deposit - ITE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CRA institutional profile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Find correct number for NOA</a:t>
                      </a:r>
                      <a:endParaRPr sz="11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T3 Notice of Assessment NOA -ITE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Canada.ca home 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Find correct number (Validation only)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T17 Corporation internet help desk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CRA iContact page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Find correct number for security code</a:t>
                      </a:r>
                      <a:endParaRPr sz="11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T11 Security code - ITE 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CRA institutional profile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Cross channel - call &amp; navigate IVR (Baseline only)</a:t>
                      </a:r>
                      <a:endParaRPr sz="11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T111 Call IVR Security Code - IVR 1-2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Reduce unprepared calls - check docs (Validation only)</a:t>
                      </a:r>
                      <a:endParaRPr sz="11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T112 Checklist before calling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Follow on from task 11 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80"/>
          <p:cNvSpPr txBox="1"/>
          <p:nvPr/>
        </p:nvSpPr>
        <p:spPr>
          <a:xfrm>
            <a:off x="161700" y="115775"/>
            <a:ext cx="86580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6699"/>
                </a:solidFill>
              </a:rPr>
              <a:t>Contact Us task performance testing - comparing Baseline to Validation</a:t>
            </a:r>
            <a:endParaRPr sz="1500" b="1">
              <a:solidFill>
                <a:srgbClr val="3D85C6"/>
              </a:solidFill>
            </a:endParaRPr>
          </a:p>
        </p:txBody>
      </p:sp>
      <p:sp>
        <p:nvSpPr>
          <p:cNvPr id="421" name="Google Shape;421;p80"/>
          <p:cNvSpPr txBox="1"/>
          <p:nvPr/>
        </p:nvSpPr>
        <p:spPr>
          <a:xfrm>
            <a:off x="310550" y="610025"/>
            <a:ext cx="5062500" cy="4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Canadian small business participants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in Baseline (2FR) then 18 different people in Validation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owners with 0-5 employees from across Canada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Range of business &amp; digital skills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1 hour test session with same tasks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10+ task scenarios to do on Canada.ca in Baseline, on prototype in validation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+ voice/chatbot use in validation 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23" name="Google Shape;42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750" y="998050"/>
            <a:ext cx="4136600" cy="2172775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4" name="Google Shape;424;p80"/>
          <p:cNvSpPr txBox="1"/>
          <p:nvPr/>
        </p:nvSpPr>
        <p:spPr>
          <a:xfrm>
            <a:off x="5373050" y="3898425"/>
            <a:ext cx="36480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925"/>
              </a:spcBef>
              <a:spcAft>
                <a:spcPts val="60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Sessions were recorded &amp; anonymized, shared with their permission via  unlisted Youtube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80"/>
          <p:cNvSpPr txBox="1"/>
          <p:nvPr/>
        </p:nvSpPr>
        <p:spPr>
          <a:xfrm>
            <a:off x="5318150" y="3266275"/>
            <a:ext cx="39372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Surveygizmo link</a:t>
            </a:r>
            <a:r>
              <a:rPr lang="en" b="1"/>
              <a:t> for Baseline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hlinkClick r:id="rId5"/>
              </a:rPr>
              <a:t>Surveygizmo link</a:t>
            </a:r>
            <a:r>
              <a:rPr lang="en" b="1"/>
              <a:t> for Validation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hlinkClick r:id="rId6"/>
              </a:rPr>
              <a:t>Prototype</a:t>
            </a:r>
            <a:r>
              <a:rPr lang="en" b="1"/>
              <a:t> 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1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Overall task performance across 273 tests</a:t>
            </a:r>
            <a:endParaRPr/>
          </a:p>
        </p:txBody>
      </p:sp>
      <p:pic>
        <p:nvPicPr>
          <p:cNvPr id="431" name="Google Shape;43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75" y="3859525"/>
            <a:ext cx="4049850" cy="9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33" name="Google Shape;433;p81"/>
          <p:cNvSpPr txBox="1"/>
          <p:nvPr/>
        </p:nvSpPr>
        <p:spPr>
          <a:xfrm>
            <a:off x="118075" y="4663225"/>
            <a:ext cx="3530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SK       Skip task - insisted on My Account or on not calling</a:t>
            </a:r>
            <a:endParaRPr sz="9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UN      Did not understand task tax or business concepts    </a:t>
            </a:r>
            <a:endParaRPr sz="9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9525" y="3562837"/>
            <a:ext cx="4224565" cy="144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81"/>
          <p:cNvPicPr preferRelativeResize="0"/>
          <p:nvPr/>
        </p:nvPicPr>
        <p:blipFill rotWithShape="1">
          <a:blip r:embed="rId5">
            <a:alphaModFix/>
          </a:blip>
          <a:srcRect l="91751" t="1107"/>
          <a:stretch/>
        </p:blipFill>
        <p:spPr>
          <a:xfrm>
            <a:off x="8354838" y="3523750"/>
            <a:ext cx="393031" cy="14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81"/>
          <p:cNvSpPr txBox="1"/>
          <p:nvPr/>
        </p:nvSpPr>
        <p:spPr>
          <a:xfrm>
            <a:off x="390225" y="743150"/>
            <a:ext cx="1132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Validation</a:t>
            </a:r>
            <a:endParaRPr b="1"/>
          </a:p>
        </p:txBody>
      </p:sp>
      <p:sp>
        <p:nvSpPr>
          <p:cNvPr id="437" name="Google Shape;437;p81"/>
          <p:cNvSpPr txBox="1"/>
          <p:nvPr/>
        </p:nvSpPr>
        <p:spPr>
          <a:xfrm>
            <a:off x="3137125" y="3441438"/>
            <a:ext cx="1132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Baseline</a:t>
            </a:r>
            <a:endParaRPr b="1"/>
          </a:p>
        </p:txBody>
      </p:sp>
      <p:pic>
        <p:nvPicPr>
          <p:cNvPr id="438" name="Google Shape;438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8500" y="843000"/>
            <a:ext cx="7099366" cy="2576113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81"/>
          <p:cNvSpPr txBox="1"/>
          <p:nvPr/>
        </p:nvSpPr>
        <p:spPr>
          <a:xfrm>
            <a:off x="4029525" y="541475"/>
            <a:ext cx="34329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Design was tuned to resolve issues as they appeared</a:t>
            </a:r>
            <a:endParaRPr sz="1000"/>
          </a:p>
        </p:txBody>
      </p:sp>
      <p:cxnSp>
        <p:nvCxnSpPr>
          <p:cNvPr id="440" name="Google Shape;440;p81"/>
          <p:cNvCxnSpPr/>
          <p:nvPr/>
        </p:nvCxnSpPr>
        <p:spPr>
          <a:xfrm rot="10800000" flipH="1">
            <a:off x="7143450" y="720875"/>
            <a:ext cx="11382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3875"/>
            <a:ext cx="6450297" cy="42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47" name="Google Shape;447;p82"/>
          <p:cNvSpPr txBox="1">
            <a:spLocks noGrp="1"/>
          </p:cNvSpPr>
          <p:nvPr>
            <p:ph type="title"/>
          </p:nvPr>
        </p:nvSpPr>
        <p:spPr>
          <a:xfrm>
            <a:off x="255975" y="78775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rates improved from </a:t>
            </a:r>
            <a:r>
              <a:rPr lang="en">
                <a:solidFill>
                  <a:srgbClr val="A61C00"/>
                </a:solidFill>
              </a:rPr>
              <a:t>40%</a:t>
            </a:r>
            <a:r>
              <a:rPr lang="en"/>
              <a:t> to </a:t>
            </a:r>
            <a:r>
              <a:rPr lang="en">
                <a:solidFill>
                  <a:srgbClr val="38761D"/>
                </a:solidFill>
              </a:rPr>
              <a:t>85%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48" name="Google Shape;448;p82"/>
          <p:cNvSpPr txBox="1"/>
          <p:nvPr/>
        </p:nvSpPr>
        <p:spPr>
          <a:xfrm>
            <a:off x="7078050" y="3501075"/>
            <a:ext cx="19374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38761D"/>
                </a:solidFill>
              </a:rPr>
              <a:t>Get the right address for RC1 form - from </a:t>
            </a:r>
            <a:r>
              <a:rPr lang="en" sz="1600">
                <a:solidFill>
                  <a:srgbClr val="85200C"/>
                </a:solidFill>
              </a:rPr>
              <a:t>0%</a:t>
            </a:r>
            <a:r>
              <a:rPr lang="en" sz="1600">
                <a:solidFill>
                  <a:srgbClr val="38761D"/>
                </a:solidFill>
              </a:rPr>
              <a:t> to </a:t>
            </a:r>
            <a:r>
              <a:rPr lang="en" sz="1600">
                <a:solidFill>
                  <a:srgbClr val="6AA84F"/>
                </a:solidFill>
              </a:rPr>
              <a:t>100%</a:t>
            </a:r>
            <a:endParaRPr sz="1600">
              <a:solidFill>
                <a:srgbClr val="6AA84F"/>
              </a:solidFill>
            </a:endParaRPr>
          </a:p>
        </p:txBody>
      </p:sp>
      <p:cxnSp>
        <p:nvCxnSpPr>
          <p:cNvPr id="449" name="Google Shape;449;p82"/>
          <p:cNvCxnSpPr>
            <a:stCxn id="448" idx="1"/>
          </p:cNvCxnSpPr>
          <p:nvPr/>
        </p:nvCxnSpPr>
        <p:spPr>
          <a:xfrm flipH="1">
            <a:off x="5929350" y="3838125"/>
            <a:ext cx="1148700" cy="713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0" name="Google Shape;450;p82"/>
          <p:cNvSpPr txBox="1"/>
          <p:nvPr/>
        </p:nvSpPr>
        <p:spPr>
          <a:xfrm>
            <a:off x="7026000" y="2043675"/>
            <a:ext cx="19374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38761D"/>
                </a:solidFill>
              </a:rPr>
              <a:t>Move callers to automated lines</a:t>
            </a:r>
            <a:endParaRPr sz="1600">
              <a:solidFill>
                <a:srgbClr val="6AA84F"/>
              </a:solidFill>
            </a:endParaRPr>
          </a:p>
        </p:txBody>
      </p:sp>
      <p:cxnSp>
        <p:nvCxnSpPr>
          <p:cNvPr id="451" name="Google Shape;451;p82"/>
          <p:cNvCxnSpPr/>
          <p:nvPr/>
        </p:nvCxnSpPr>
        <p:spPr>
          <a:xfrm flipH="1">
            <a:off x="5691250" y="2301175"/>
            <a:ext cx="1230000" cy="577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2" name="Google Shape;452;p82"/>
          <p:cNvSpPr txBox="1"/>
          <p:nvPr/>
        </p:nvSpPr>
        <p:spPr>
          <a:xfrm>
            <a:off x="7026000" y="802750"/>
            <a:ext cx="20415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38761D"/>
                </a:solidFill>
              </a:rPr>
              <a:t>Get the right number for a top call driver</a:t>
            </a:r>
            <a:endParaRPr sz="1600">
              <a:solidFill>
                <a:srgbClr val="6AA84F"/>
              </a:solidFill>
            </a:endParaRPr>
          </a:p>
        </p:txBody>
      </p:sp>
      <p:cxnSp>
        <p:nvCxnSpPr>
          <p:cNvPr id="453" name="Google Shape;453;p82"/>
          <p:cNvCxnSpPr>
            <a:stCxn id="452" idx="1"/>
          </p:cNvCxnSpPr>
          <p:nvPr/>
        </p:nvCxnSpPr>
        <p:spPr>
          <a:xfrm flipH="1">
            <a:off x="5568600" y="1139800"/>
            <a:ext cx="1457400" cy="7245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56366|-13593164|-13155766|-3334100|-3351552|Treasury Board&quot;,&quot;Id&quot;:&quot;5cfe72953430311e38739bca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1328</Words>
  <Application>Microsoft Office PowerPoint</Application>
  <PresentationFormat>On-screen Show (16:9)</PresentationFormat>
  <Paragraphs>196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Permanent Marker</vt:lpstr>
      <vt:lpstr>Calibri</vt:lpstr>
      <vt:lpstr>Trebuchet MS</vt:lpstr>
      <vt:lpstr>Montserrat</vt:lpstr>
      <vt:lpstr>Arial</vt:lpstr>
      <vt:lpstr>Roboto</vt:lpstr>
      <vt:lpstr>Simple Light</vt:lpstr>
      <vt:lpstr>Simple Light</vt:lpstr>
      <vt:lpstr>Office Theme</vt:lpstr>
      <vt:lpstr>Simple Light</vt:lpstr>
      <vt:lpstr>Improving CRA Contact Us </vt:lpstr>
      <vt:lpstr>Contents</vt:lpstr>
      <vt:lpstr>PowerPoint Presentation</vt:lpstr>
      <vt:lpstr>Optimization for top Canada.ca tasks</vt:lpstr>
      <vt:lpstr>Tests reflect call centre input and analytics evidence </vt:lpstr>
      <vt:lpstr>Task scenarios covered full range of outcomes</vt:lpstr>
      <vt:lpstr>PowerPoint Presentation</vt:lpstr>
      <vt:lpstr>Overall task performance across 273 tests</vt:lpstr>
      <vt:lpstr>Success rates improved from 40% to 85%</vt:lpstr>
      <vt:lpstr>All tasks by success rate - new tasks to test new ideas</vt:lpstr>
      <vt:lpstr>Takeaways for producing a big impact on success</vt:lpstr>
      <vt:lpstr>PowerPoint Presentation</vt:lpstr>
      <vt:lpstr>PowerPoint Presentation</vt:lpstr>
      <vt:lpstr>Contact page: Design for visibility of top contact tasks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CRA Contact Us</dc:title>
  <dc:creator>Smith, Peter</dc:creator>
  <cp:lastModifiedBy>Smith, Peter</cp:lastModifiedBy>
  <cp:revision>3</cp:revision>
  <dcterms:modified xsi:type="dcterms:W3CDTF">2019-06-10T15:09:11Z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0fa15d8a-3808-4ca1-b37f-9a74d9f0f956</vt:lpwstr>
  </property>
  <property fmtid="{D5CDD505-2E9C-101B-9397-08002B2CF9AE}" pid="3" name="SECCLASS">
    <vt:lpwstr>CLASSU</vt:lpwstr>
  </property>
  <property fmtid="{D5CDD505-2E9C-101B-9397-08002B2CF9AE}" pid="4" name="TBSSCTCLASSIFICATION">
    <vt:lpwstr>UNCLASSIFIED</vt:lpwstr>
  </property>
  <property fmtid="{D5CDD505-2E9C-101B-9397-08002B2CF9AE}" pid="5" name="TBSSCTVISUALMARKINGNO">
    <vt:lpwstr>NO</vt:lpwstr>
  </property>
</Properties>
</file>